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63" r:id="rId4"/>
    <p:sldId id="264" r:id="rId5"/>
    <p:sldId id="257" r:id="rId6"/>
    <p:sldId id="265" r:id="rId7"/>
    <p:sldId id="258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FC398D-6B47-482A-96C8-9FE0738E107A}" type="doc">
      <dgm:prSet loTypeId="urn:microsoft.com/office/officeart/2005/8/layout/arrow5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A6D912B-2BB2-4EED-A6EA-83F542351BB2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Natural Right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Right of occupancy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Aboriginal title</a:t>
          </a:r>
        </a:p>
        <a:p>
          <a:endParaRPr lang="en-US" dirty="0"/>
        </a:p>
      </dgm:t>
    </dgm:pt>
    <dgm:pt modelId="{2857B683-B039-448B-8083-EF3DEFB5AA19}" type="parTrans" cxnId="{720D7259-1267-4AD6-92EB-1B74611044C3}">
      <dgm:prSet/>
      <dgm:spPr/>
      <dgm:t>
        <a:bodyPr/>
        <a:lstStyle/>
        <a:p>
          <a:endParaRPr lang="en-US"/>
        </a:p>
      </dgm:t>
    </dgm:pt>
    <dgm:pt modelId="{55EB401F-E3BC-4482-A927-49D7DA464D37}" type="sibTrans" cxnId="{720D7259-1267-4AD6-92EB-1B74611044C3}">
      <dgm:prSet/>
      <dgm:spPr/>
      <dgm:t>
        <a:bodyPr/>
        <a:lstStyle/>
        <a:p>
          <a:endParaRPr lang="en-US"/>
        </a:p>
      </dgm:t>
    </dgm:pt>
    <dgm:pt modelId="{CC334D71-C35F-4CAD-BECC-DCF5D51C2A8C}">
      <dgm:prSet phldrT="[Text]" custT="1"/>
      <dgm:spPr/>
      <dgm:t>
        <a:bodyPr/>
        <a:lstStyle/>
        <a:p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Doctrine of Discovery</a:t>
          </a:r>
        </a:p>
        <a:p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Legal title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D01DAE-E3B7-4DC2-AAB0-0340FE0150F8}" type="parTrans" cxnId="{22F7670F-9B09-402E-9EDC-6D4FBFE6973C}">
      <dgm:prSet/>
      <dgm:spPr/>
      <dgm:t>
        <a:bodyPr/>
        <a:lstStyle/>
        <a:p>
          <a:endParaRPr lang="en-US"/>
        </a:p>
      </dgm:t>
    </dgm:pt>
    <dgm:pt modelId="{DAD57EA7-59C1-41EA-A144-3B3AA89FFFEB}" type="sibTrans" cxnId="{22F7670F-9B09-402E-9EDC-6D4FBFE6973C}">
      <dgm:prSet/>
      <dgm:spPr/>
      <dgm:t>
        <a:bodyPr/>
        <a:lstStyle/>
        <a:p>
          <a:endParaRPr lang="en-US"/>
        </a:p>
      </dgm:t>
    </dgm:pt>
    <dgm:pt modelId="{1DAD0E88-9F46-43ED-AA67-EBA8ADA50B47}" type="pres">
      <dgm:prSet presAssocID="{BEFC398D-6B47-482A-96C8-9FE0738E107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9FA0C3-1577-43EE-A056-CFD430DAE004}" type="pres">
      <dgm:prSet presAssocID="{AA6D912B-2BB2-4EED-A6EA-83F542351BB2}" presName="arrow" presStyleLbl="node1" presStyleIdx="0" presStyleCnt="2" custScaleY="102286" custRadScaleRad="220341" custRadScaleInc="32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EFADF1-AC68-42D8-B283-37D8027692DC}" type="pres">
      <dgm:prSet presAssocID="{CC334D71-C35F-4CAD-BECC-DCF5D51C2A8C}" presName="arrow" presStyleLbl="node1" presStyleIdx="1" presStyleCnt="2" custScaleY="102344" custRadScaleRad="95674" custRadScaleInc="-11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B4DE67-C113-4641-916E-E38AD67B6765}" type="presOf" srcId="{BEFC398D-6B47-482A-96C8-9FE0738E107A}" destId="{1DAD0E88-9F46-43ED-AA67-EBA8ADA50B47}" srcOrd="0" destOrd="0" presId="urn:microsoft.com/office/officeart/2005/8/layout/arrow5"/>
    <dgm:cxn modelId="{9E677392-055B-4295-B2AE-EF3FFD18F5D3}" type="presOf" srcId="{CC334D71-C35F-4CAD-BECC-DCF5D51C2A8C}" destId="{96EFADF1-AC68-42D8-B283-37D8027692DC}" srcOrd="0" destOrd="0" presId="urn:microsoft.com/office/officeart/2005/8/layout/arrow5"/>
    <dgm:cxn modelId="{4B54C834-43F5-4423-AAD6-E2F5F2594D5E}" type="presOf" srcId="{AA6D912B-2BB2-4EED-A6EA-83F542351BB2}" destId="{B59FA0C3-1577-43EE-A056-CFD430DAE004}" srcOrd="0" destOrd="0" presId="urn:microsoft.com/office/officeart/2005/8/layout/arrow5"/>
    <dgm:cxn modelId="{22F7670F-9B09-402E-9EDC-6D4FBFE6973C}" srcId="{BEFC398D-6B47-482A-96C8-9FE0738E107A}" destId="{CC334D71-C35F-4CAD-BECC-DCF5D51C2A8C}" srcOrd="1" destOrd="0" parTransId="{63D01DAE-E3B7-4DC2-AAB0-0340FE0150F8}" sibTransId="{DAD57EA7-59C1-41EA-A144-3B3AA89FFFEB}"/>
    <dgm:cxn modelId="{720D7259-1267-4AD6-92EB-1B74611044C3}" srcId="{BEFC398D-6B47-482A-96C8-9FE0738E107A}" destId="{AA6D912B-2BB2-4EED-A6EA-83F542351BB2}" srcOrd="0" destOrd="0" parTransId="{2857B683-B039-448B-8083-EF3DEFB5AA19}" sibTransId="{55EB401F-E3BC-4482-A927-49D7DA464D37}"/>
    <dgm:cxn modelId="{A3A7B940-27B1-45A7-A7C8-0F1B0EA85BA8}" type="presParOf" srcId="{1DAD0E88-9F46-43ED-AA67-EBA8ADA50B47}" destId="{B59FA0C3-1577-43EE-A056-CFD430DAE004}" srcOrd="0" destOrd="0" presId="urn:microsoft.com/office/officeart/2005/8/layout/arrow5"/>
    <dgm:cxn modelId="{3EA13240-C766-4CE7-AE81-4F6E5F6AF642}" type="presParOf" srcId="{1DAD0E88-9F46-43ED-AA67-EBA8ADA50B47}" destId="{96EFADF1-AC68-42D8-B283-37D8027692D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673842-175C-4C04-92E1-D84DCF721108}" type="doc">
      <dgm:prSet loTypeId="urn:microsoft.com/office/officeart/2005/8/layout/arrow2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8CE3E69-3C53-4931-A4CA-865E6AD5FC94}">
      <dgm:prSet phldrT="[Text]"/>
      <dgm:spPr/>
      <dgm:t>
        <a:bodyPr/>
        <a:lstStyle/>
        <a:p>
          <a:r>
            <a:rPr lang="en-US" dirty="0" smtClean="0"/>
            <a:t>Conquest</a:t>
          </a:r>
          <a:endParaRPr lang="en-US" dirty="0"/>
        </a:p>
      </dgm:t>
    </dgm:pt>
    <dgm:pt modelId="{ECD4C404-67CB-4F1E-BAF8-969B97AAA7D6}" type="parTrans" cxnId="{8DFEF150-99D0-4788-94A4-BB6B9668B117}">
      <dgm:prSet/>
      <dgm:spPr/>
      <dgm:t>
        <a:bodyPr/>
        <a:lstStyle/>
        <a:p>
          <a:endParaRPr lang="en-US"/>
        </a:p>
      </dgm:t>
    </dgm:pt>
    <dgm:pt modelId="{60868219-F679-4F65-8D2A-DC2BDF2112EA}" type="sibTrans" cxnId="{8DFEF150-99D0-4788-94A4-BB6B9668B117}">
      <dgm:prSet/>
      <dgm:spPr/>
      <dgm:t>
        <a:bodyPr/>
        <a:lstStyle/>
        <a:p>
          <a:endParaRPr lang="en-US"/>
        </a:p>
      </dgm:t>
    </dgm:pt>
    <dgm:pt modelId="{E46CBE31-94A2-42ED-BAE6-33F0807B2F1E}">
      <dgm:prSet phldrT="[Text]"/>
      <dgm:spPr/>
      <dgm:t>
        <a:bodyPr/>
        <a:lstStyle/>
        <a:p>
          <a:r>
            <a:rPr lang="en-US" dirty="0" smtClean="0"/>
            <a:t>Treaty making</a:t>
          </a:r>
          <a:endParaRPr lang="en-US" dirty="0"/>
        </a:p>
      </dgm:t>
    </dgm:pt>
    <dgm:pt modelId="{DF37C243-02C2-4827-B054-8D0BF38620CE}" type="parTrans" cxnId="{B220DABF-564B-44C8-8F8A-0BD8938E4F5C}">
      <dgm:prSet/>
      <dgm:spPr/>
      <dgm:t>
        <a:bodyPr/>
        <a:lstStyle/>
        <a:p>
          <a:endParaRPr lang="en-US"/>
        </a:p>
      </dgm:t>
    </dgm:pt>
    <dgm:pt modelId="{AB31A86F-EDE1-4546-A3E3-583BA00E250C}" type="sibTrans" cxnId="{B220DABF-564B-44C8-8F8A-0BD8938E4F5C}">
      <dgm:prSet/>
      <dgm:spPr/>
      <dgm:t>
        <a:bodyPr/>
        <a:lstStyle/>
        <a:p>
          <a:endParaRPr lang="en-US"/>
        </a:p>
      </dgm:t>
    </dgm:pt>
    <dgm:pt modelId="{986D3AD5-9EA7-4E58-AB48-AA3523F0F2C1}">
      <dgm:prSet phldrT="[Text]"/>
      <dgm:spPr/>
      <dgm:t>
        <a:bodyPr/>
        <a:lstStyle/>
        <a:p>
          <a:r>
            <a:rPr lang="en-US" dirty="0" smtClean="0"/>
            <a:t>Removal</a:t>
          </a:r>
          <a:endParaRPr lang="en-US" dirty="0"/>
        </a:p>
      </dgm:t>
    </dgm:pt>
    <dgm:pt modelId="{B6FD193A-7CB6-46C5-8114-D26FBE71565A}" type="parTrans" cxnId="{B52C2776-71D3-4AF5-A981-78A30A625F11}">
      <dgm:prSet/>
      <dgm:spPr/>
      <dgm:t>
        <a:bodyPr/>
        <a:lstStyle/>
        <a:p>
          <a:endParaRPr lang="en-US"/>
        </a:p>
      </dgm:t>
    </dgm:pt>
    <dgm:pt modelId="{6EB59AD5-FBF1-4BA6-A671-2E0D1C556C5A}" type="sibTrans" cxnId="{B52C2776-71D3-4AF5-A981-78A30A625F11}">
      <dgm:prSet/>
      <dgm:spPr/>
      <dgm:t>
        <a:bodyPr/>
        <a:lstStyle/>
        <a:p>
          <a:endParaRPr lang="en-US"/>
        </a:p>
      </dgm:t>
    </dgm:pt>
    <dgm:pt modelId="{E7BE4DB5-3885-436C-AA25-F57D3E2595F8}">
      <dgm:prSet phldrT="[Text]"/>
      <dgm:spPr/>
      <dgm:t>
        <a:bodyPr/>
        <a:lstStyle/>
        <a:p>
          <a:r>
            <a:rPr lang="en-US" dirty="0" smtClean="0"/>
            <a:t>Concentration</a:t>
          </a:r>
          <a:endParaRPr lang="en-US" dirty="0"/>
        </a:p>
      </dgm:t>
    </dgm:pt>
    <dgm:pt modelId="{67A41243-EAC0-4F53-9E0C-80B03341DE15}" type="parTrans" cxnId="{5CAC769A-0F21-4CDD-86E2-8C328439C61C}">
      <dgm:prSet/>
      <dgm:spPr/>
      <dgm:t>
        <a:bodyPr/>
        <a:lstStyle/>
        <a:p>
          <a:endParaRPr lang="en-US"/>
        </a:p>
      </dgm:t>
    </dgm:pt>
    <dgm:pt modelId="{8AA7D10F-E5BD-475E-AB8F-BB2EDCD726C6}" type="sibTrans" cxnId="{5CAC769A-0F21-4CDD-86E2-8C328439C61C}">
      <dgm:prSet/>
      <dgm:spPr/>
      <dgm:t>
        <a:bodyPr/>
        <a:lstStyle/>
        <a:p>
          <a:endParaRPr lang="en-US"/>
        </a:p>
      </dgm:t>
    </dgm:pt>
    <dgm:pt modelId="{B06448D3-309F-4AB0-86CF-EE58173408F7}">
      <dgm:prSet phldrT="[Text]"/>
      <dgm:spPr/>
      <dgm:t>
        <a:bodyPr/>
        <a:lstStyle/>
        <a:p>
          <a:r>
            <a:rPr lang="en-US" dirty="0" smtClean="0"/>
            <a:t>Forced Assimilation</a:t>
          </a:r>
          <a:endParaRPr lang="en-US" dirty="0"/>
        </a:p>
      </dgm:t>
    </dgm:pt>
    <dgm:pt modelId="{DAA7E795-6959-46C9-8E34-9B2E292F76DF}" type="parTrans" cxnId="{34E85EFD-CAF1-4BDA-BFD3-FB293FAE095A}">
      <dgm:prSet/>
      <dgm:spPr/>
      <dgm:t>
        <a:bodyPr/>
        <a:lstStyle/>
        <a:p>
          <a:endParaRPr lang="en-US"/>
        </a:p>
      </dgm:t>
    </dgm:pt>
    <dgm:pt modelId="{536EE7A2-E830-4C27-9A53-CB1A99374D44}" type="sibTrans" cxnId="{34E85EFD-CAF1-4BDA-BFD3-FB293FAE095A}">
      <dgm:prSet/>
      <dgm:spPr/>
      <dgm:t>
        <a:bodyPr/>
        <a:lstStyle/>
        <a:p>
          <a:endParaRPr lang="en-US"/>
        </a:p>
      </dgm:t>
    </dgm:pt>
    <dgm:pt modelId="{1FAE5F6E-95F5-4B31-A1DB-6ECB8009B036}" type="pres">
      <dgm:prSet presAssocID="{91673842-175C-4C04-92E1-D84DCF72110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FA734F-B99D-4B87-8859-9FB4999FC965}" type="pres">
      <dgm:prSet presAssocID="{91673842-175C-4C04-92E1-D84DCF721108}" presName="arrow" presStyleLbl="bgShp" presStyleIdx="0" presStyleCnt="1"/>
      <dgm:spPr/>
      <dgm:t>
        <a:bodyPr/>
        <a:lstStyle/>
        <a:p>
          <a:endParaRPr lang="en-US"/>
        </a:p>
      </dgm:t>
    </dgm:pt>
    <dgm:pt modelId="{90C1945C-754D-47AE-8235-3DB0D8D1F875}" type="pres">
      <dgm:prSet presAssocID="{91673842-175C-4C04-92E1-D84DCF721108}" presName="arrowDiagram5" presStyleCnt="0"/>
      <dgm:spPr/>
      <dgm:t>
        <a:bodyPr/>
        <a:lstStyle/>
        <a:p>
          <a:endParaRPr lang="en-US"/>
        </a:p>
      </dgm:t>
    </dgm:pt>
    <dgm:pt modelId="{89EA4F26-00FA-475E-9B09-2FB05AC53C56}" type="pres">
      <dgm:prSet presAssocID="{48CE3E69-3C53-4931-A4CA-865E6AD5FC94}" presName="bullet5a" presStyleLbl="node1" presStyleIdx="0" presStyleCnt="5"/>
      <dgm:spPr/>
      <dgm:t>
        <a:bodyPr/>
        <a:lstStyle/>
        <a:p>
          <a:endParaRPr lang="en-US"/>
        </a:p>
      </dgm:t>
    </dgm:pt>
    <dgm:pt modelId="{BDC2BC3C-CD60-47F8-8FD9-BB12338D3E99}" type="pres">
      <dgm:prSet presAssocID="{48CE3E69-3C53-4931-A4CA-865E6AD5FC94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6B7BA-C5EC-4768-BBB1-315A1547C8B9}" type="pres">
      <dgm:prSet presAssocID="{E46CBE31-94A2-42ED-BAE6-33F0807B2F1E}" presName="bullet5b" presStyleLbl="node1" presStyleIdx="1" presStyleCnt="5"/>
      <dgm:spPr/>
      <dgm:t>
        <a:bodyPr/>
        <a:lstStyle/>
        <a:p>
          <a:endParaRPr lang="en-US"/>
        </a:p>
      </dgm:t>
    </dgm:pt>
    <dgm:pt modelId="{92C68762-A126-4526-9848-B4EB3C17C4B2}" type="pres">
      <dgm:prSet presAssocID="{E46CBE31-94A2-42ED-BAE6-33F0807B2F1E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D34023-4023-47FD-913D-10B958F39B50}" type="pres">
      <dgm:prSet presAssocID="{986D3AD5-9EA7-4E58-AB48-AA3523F0F2C1}" presName="bullet5c" presStyleLbl="node1" presStyleIdx="2" presStyleCnt="5"/>
      <dgm:spPr/>
      <dgm:t>
        <a:bodyPr/>
        <a:lstStyle/>
        <a:p>
          <a:endParaRPr lang="en-US"/>
        </a:p>
      </dgm:t>
    </dgm:pt>
    <dgm:pt modelId="{B8D00FD5-308A-4699-97A1-935A26F8A915}" type="pres">
      <dgm:prSet presAssocID="{986D3AD5-9EA7-4E58-AB48-AA3523F0F2C1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12F58A-A890-453F-9920-740ABBA16829}" type="pres">
      <dgm:prSet presAssocID="{E7BE4DB5-3885-436C-AA25-F57D3E2595F8}" presName="bullet5d" presStyleLbl="node1" presStyleIdx="3" presStyleCnt="5"/>
      <dgm:spPr/>
      <dgm:t>
        <a:bodyPr/>
        <a:lstStyle/>
        <a:p>
          <a:endParaRPr lang="en-US"/>
        </a:p>
      </dgm:t>
    </dgm:pt>
    <dgm:pt modelId="{9DA7D752-418E-4752-801C-737F7C51F50A}" type="pres">
      <dgm:prSet presAssocID="{E7BE4DB5-3885-436C-AA25-F57D3E2595F8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01A1FF-0486-4C9C-8B5C-530C3844A074}" type="pres">
      <dgm:prSet presAssocID="{B06448D3-309F-4AB0-86CF-EE58173408F7}" presName="bullet5e" presStyleLbl="node1" presStyleIdx="4" presStyleCnt="5"/>
      <dgm:spPr/>
      <dgm:t>
        <a:bodyPr/>
        <a:lstStyle/>
        <a:p>
          <a:endParaRPr lang="en-US"/>
        </a:p>
      </dgm:t>
    </dgm:pt>
    <dgm:pt modelId="{CB4842CC-6400-487B-B52E-34189A9E2C7B}" type="pres">
      <dgm:prSet presAssocID="{B06448D3-309F-4AB0-86CF-EE58173408F7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B3524C-4CC7-4A49-83A9-14DFD8CDE5E9}" type="presOf" srcId="{986D3AD5-9EA7-4E58-AB48-AA3523F0F2C1}" destId="{B8D00FD5-308A-4699-97A1-935A26F8A915}" srcOrd="0" destOrd="0" presId="urn:microsoft.com/office/officeart/2005/8/layout/arrow2"/>
    <dgm:cxn modelId="{34E85EFD-CAF1-4BDA-BFD3-FB293FAE095A}" srcId="{91673842-175C-4C04-92E1-D84DCF721108}" destId="{B06448D3-309F-4AB0-86CF-EE58173408F7}" srcOrd="4" destOrd="0" parTransId="{DAA7E795-6959-46C9-8E34-9B2E292F76DF}" sibTransId="{536EE7A2-E830-4C27-9A53-CB1A99374D44}"/>
    <dgm:cxn modelId="{BFF05727-43E4-4E0F-A9EF-1F25ECC6A519}" type="presOf" srcId="{E7BE4DB5-3885-436C-AA25-F57D3E2595F8}" destId="{9DA7D752-418E-4752-801C-737F7C51F50A}" srcOrd="0" destOrd="0" presId="urn:microsoft.com/office/officeart/2005/8/layout/arrow2"/>
    <dgm:cxn modelId="{B220DABF-564B-44C8-8F8A-0BD8938E4F5C}" srcId="{91673842-175C-4C04-92E1-D84DCF721108}" destId="{E46CBE31-94A2-42ED-BAE6-33F0807B2F1E}" srcOrd="1" destOrd="0" parTransId="{DF37C243-02C2-4827-B054-8D0BF38620CE}" sibTransId="{AB31A86F-EDE1-4546-A3E3-583BA00E250C}"/>
    <dgm:cxn modelId="{F8D1AE26-9BFE-4C4F-96EC-79915D5EFF01}" type="presOf" srcId="{B06448D3-309F-4AB0-86CF-EE58173408F7}" destId="{CB4842CC-6400-487B-B52E-34189A9E2C7B}" srcOrd="0" destOrd="0" presId="urn:microsoft.com/office/officeart/2005/8/layout/arrow2"/>
    <dgm:cxn modelId="{5CAC769A-0F21-4CDD-86E2-8C328439C61C}" srcId="{91673842-175C-4C04-92E1-D84DCF721108}" destId="{E7BE4DB5-3885-436C-AA25-F57D3E2595F8}" srcOrd="3" destOrd="0" parTransId="{67A41243-EAC0-4F53-9E0C-80B03341DE15}" sibTransId="{8AA7D10F-E5BD-475E-AB8F-BB2EDCD726C6}"/>
    <dgm:cxn modelId="{7EA6C854-586E-4CC8-9DD8-813121FB2614}" type="presOf" srcId="{E46CBE31-94A2-42ED-BAE6-33F0807B2F1E}" destId="{92C68762-A126-4526-9848-B4EB3C17C4B2}" srcOrd="0" destOrd="0" presId="urn:microsoft.com/office/officeart/2005/8/layout/arrow2"/>
    <dgm:cxn modelId="{6C36B8E2-3F77-472F-829F-821F8FD22CFF}" type="presOf" srcId="{91673842-175C-4C04-92E1-D84DCF721108}" destId="{1FAE5F6E-95F5-4B31-A1DB-6ECB8009B036}" srcOrd="0" destOrd="0" presId="urn:microsoft.com/office/officeart/2005/8/layout/arrow2"/>
    <dgm:cxn modelId="{275E20A2-9F50-41BD-AE92-6C3B01E07B21}" type="presOf" srcId="{48CE3E69-3C53-4931-A4CA-865E6AD5FC94}" destId="{BDC2BC3C-CD60-47F8-8FD9-BB12338D3E99}" srcOrd="0" destOrd="0" presId="urn:microsoft.com/office/officeart/2005/8/layout/arrow2"/>
    <dgm:cxn modelId="{8DFEF150-99D0-4788-94A4-BB6B9668B117}" srcId="{91673842-175C-4C04-92E1-D84DCF721108}" destId="{48CE3E69-3C53-4931-A4CA-865E6AD5FC94}" srcOrd="0" destOrd="0" parTransId="{ECD4C404-67CB-4F1E-BAF8-969B97AAA7D6}" sibTransId="{60868219-F679-4F65-8D2A-DC2BDF2112EA}"/>
    <dgm:cxn modelId="{B52C2776-71D3-4AF5-A981-78A30A625F11}" srcId="{91673842-175C-4C04-92E1-D84DCF721108}" destId="{986D3AD5-9EA7-4E58-AB48-AA3523F0F2C1}" srcOrd="2" destOrd="0" parTransId="{B6FD193A-7CB6-46C5-8114-D26FBE71565A}" sibTransId="{6EB59AD5-FBF1-4BA6-A671-2E0D1C556C5A}"/>
    <dgm:cxn modelId="{14FC824B-85BF-451D-B214-1DE6F58E7AE7}" type="presParOf" srcId="{1FAE5F6E-95F5-4B31-A1DB-6ECB8009B036}" destId="{35FA734F-B99D-4B87-8859-9FB4999FC965}" srcOrd="0" destOrd="0" presId="urn:microsoft.com/office/officeart/2005/8/layout/arrow2"/>
    <dgm:cxn modelId="{6FD794CF-0AF0-43C7-AC99-0792CBE54C77}" type="presParOf" srcId="{1FAE5F6E-95F5-4B31-A1DB-6ECB8009B036}" destId="{90C1945C-754D-47AE-8235-3DB0D8D1F875}" srcOrd="1" destOrd="0" presId="urn:microsoft.com/office/officeart/2005/8/layout/arrow2"/>
    <dgm:cxn modelId="{9D23FE2C-3F2A-4E31-B068-713D98D96154}" type="presParOf" srcId="{90C1945C-754D-47AE-8235-3DB0D8D1F875}" destId="{89EA4F26-00FA-475E-9B09-2FB05AC53C56}" srcOrd="0" destOrd="0" presId="urn:microsoft.com/office/officeart/2005/8/layout/arrow2"/>
    <dgm:cxn modelId="{0C29A34E-1F2D-4C34-9093-8691D00A48AB}" type="presParOf" srcId="{90C1945C-754D-47AE-8235-3DB0D8D1F875}" destId="{BDC2BC3C-CD60-47F8-8FD9-BB12338D3E99}" srcOrd="1" destOrd="0" presId="urn:microsoft.com/office/officeart/2005/8/layout/arrow2"/>
    <dgm:cxn modelId="{C0A38985-6FEC-4871-AB90-9C9C8CDC7804}" type="presParOf" srcId="{90C1945C-754D-47AE-8235-3DB0D8D1F875}" destId="{5546B7BA-C5EC-4768-BBB1-315A1547C8B9}" srcOrd="2" destOrd="0" presId="urn:microsoft.com/office/officeart/2005/8/layout/arrow2"/>
    <dgm:cxn modelId="{024FBEAB-E670-424F-90A2-418ABD6E7E45}" type="presParOf" srcId="{90C1945C-754D-47AE-8235-3DB0D8D1F875}" destId="{92C68762-A126-4526-9848-B4EB3C17C4B2}" srcOrd="3" destOrd="0" presId="urn:microsoft.com/office/officeart/2005/8/layout/arrow2"/>
    <dgm:cxn modelId="{D48AE0F9-CF8A-48E2-9420-80277F9B3638}" type="presParOf" srcId="{90C1945C-754D-47AE-8235-3DB0D8D1F875}" destId="{FED34023-4023-47FD-913D-10B958F39B50}" srcOrd="4" destOrd="0" presId="urn:microsoft.com/office/officeart/2005/8/layout/arrow2"/>
    <dgm:cxn modelId="{600CBEA4-0F02-4EEA-A1C4-ACD5673E5151}" type="presParOf" srcId="{90C1945C-754D-47AE-8235-3DB0D8D1F875}" destId="{B8D00FD5-308A-4699-97A1-935A26F8A915}" srcOrd="5" destOrd="0" presId="urn:microsoft.com/office/officeart/2005/8/layout/arrow2"/>
    <dgm:cxn modelId="{3979C88B-E229-46F1-96C1-940CE806D5C7}" type="presParOf" srcId="{90C1945C-754D-47AE-8235-3DB0D8D1F875}" destId="{4312F58A-A890-453F-9920-740ABBA16829}" srcOrd="6" destOrd="0" presId="urn:microsoft.com/office/officeart/2005/8/layout/arrow2"/>
    <dgm:cxn modelId="{68B6A35E-B88E-423C-AE8E-85089EAE2A1E}" type="presParOf" srcId="{90C1945C-754D-47AE-8235-3DB0D8D1F875}" destId="{9DA7D752-418E-4752-801C-737F7C51F50A}" srcOrd="7" destOrd="0" presId="urn:microsoft.com/office/officeart/2005/8/layout/arrow2"/>
    <dgm:cxn modelId="{A1F47BB1-A576-4246-8572-CDD69CDD83E4}" type="presParOf" srcId="{90C1945C-754D-47AE-8235-3DB0D8D1F875}" destId="{CB01A1FF-0486-4C9C-8B5C-530C3844A074}" srcOrd="8" destOrd="0" presId="urn:microsoft.com/office/officeart/2005/8/layout/arrow2"/>
    <dgm:cxn modelId="{CC00AA50-679B-4F02-A493-6184D54F58F1}" type="presParOf" srcId="{90C1945C-754D-47AE-8235-3DB0D8D1F875}" destId="{CB4842CC-6400-487B-B52E-34189A9E2C7B}" srcOrd="9" destOrd="0" presId="urn:microsoft.com/office/officeart/2005/8/layout/arrow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9FA0C3-1577-43EE-A056-CFD430DAE004}">
      <dsp:nvSpPr>
        <dsp:cNvPr id="0" name=""/>
        <dsp:cNvSpPr/>
      </dsp:nvSpPr>
      <dsp:spPr>
        <a:xfrm rot="16200000">
          <a:off x="863" y="-48808"/>
          <a:ext cx="4270250" cy="4367868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Natural Right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Right of occupancy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Aboriginal title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 rot="16200000">
        <a:off x="863" y="-48808"/>
        <a:ext cx="4270250" cy="4367868"/>
      </dsp:txXfrm>
    </dsp:sp>
    <dsp:sp modelId="{96EFADF1-AC68-42D8-B283-37D8027692DC}">
      <dsp:nvSpPr>
        <dsp:cNvPr id="0" name=""/>
        <dsp:cNvSpPr/>
      </dsp:nvSpPr>
      <dsp:spPr>
        <a:xfrm rot="5400000">
          <a:off x="4393445" y="-50047"/>
          <a:ext cx="4270250" cy="437034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Doctrine of Discovery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Legal title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393445" y="-50047"/>
        <a:ext cx="4270250" cy="43703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FA734F-B99D-4B87-8859-9FB4999FC965}">
      <dsp:nvSpPr>
        <dsp:cNvPr id="0" name=""/>
        <dsp:cNvSpPr/>
      </dsp:nvSpPr>
      <dsp:spPr>
        <a:xfrm>
          <a:off x="0" y="114299"/>
          <a:ext cx="8534400" cy="53340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9EA4F26-00FA-475E-9B09-2FB05AC53C56}">
      <dsp:nvSpPr>
        <dsp:cNvPr id="0" name=""/>
        <dsp:cNvSpPr/>
      </dsp:nvSpPr>
      <dsp:spPr>
        <a:xfrm>
          <a:off x="840638" y="4080662"/>
          <a:ext cx="196291" cy="19629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C2BC3C-CD60-47F8-8FD9-BB12338D3E99}">
      <dsp:nvSpPr>
        <dsp:cNvPr id="0" name=""/>
        <dsp:cNvSpPr/>
      </dsp:nvSpPr>
      <dsp:spPr>
        <a:xfrm>
          <a:off x="938784" y="4178808"/>
          <a:ext cx="1118006" cy="1269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011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Conquest</a:t>
          </a:r>
          <a:endParaRPr lang="en-US" sz="1900" kern="1200" dirty="0"/>
        </a:p>
      </dsp:txBody>
      <dsp:txXfrm>
        <a:off x="938784" y="4178808"/>
        <a:ext cx="1118006" cy="1269492"/>
      </dsp:txXfrm>
    </dsp:sp>
    <dsp:sp modelId="{5546B7BA-C5EC-4768-BBB1-315A1547C8B9}">
      <dsp:nvSpPr>
        <dsp:cNvPr id="0" name=""/>
        <dsp:cNvSpPr/>
      </dsp:nvSpPr>
      <dsp:spPr>
        <a:xfrm>
          <a:off x="1903171" y="3059734"/>
          <a:ext cx="307238" cy="307238"/>
        </a:xfrm>
        <a:prstGeom prst="ellipse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C68762-A126-4526-9848-B4EB3C17C4B2}">
      <dsp:nvSpPr>
        <dsp:cNvPr id="0" name=""/>
        <dsp:cNvSpPr/>
      </dsp:nvSpPr>
      <dsp:spPr>
        <a:xfrm>
          <a:off x="2056790" y="3213354"/>
          <a:ext cx="1416710" cy="2234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799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Treaty making</a:t>
          </a:r>
          <a:endParaRPr lang="en-US" sz="1900" kern="1200" dirty="0"/>
        </a:p>
      </dsp:txBody>
      <dsp:txXfrm>
        <a:off x="2056790" y="3213354"/>
        <a:ext cx="1416710" cy="2234946"/>
      </dsp:txXfrm>
    </dsp:sp>
    <dsp:sp modelId="{FED34023-4023-47FD-913D-10B958F39B50}">
      <dsp:nvSpPr>
        <dsp:cNvPr id="0" name=""/>
        <dsp:cNvSpPr/>
      </dsp:nvSpPr>
      <dsp:spPr>
        <a:xfrm>
          <a:off x="3268675" y="2245766"/>
          <a:ext cx="409651" cy="409651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D00FD5-308A-4699-97A1-935A26F8A915}">
      <dsp:nvSpPr>
        <dsp:cNvPr id="0" name=""/>
        <dsp:cNvSpPr/>
      </dsp:nvSpPr>
      <dsp:spPr>
        <a:xfrm>
          <a:off x="3473500" y="2450592"/>
          <a:ext cx="1647139" cy="2997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066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Removal</a:t>
          </a:r>
          <a:endParaRPr lang="en-US" sz="1900" kern="1200" dirty="0"/>
        </a:p>
      </dsp:txBody>
      <dsp:txXfrm>
        <a:off x="3473500" y="2450592"/>
        <a:ext cx="1647139" cy="2997708"/>
      </dsp:txXfrm>
    </dsp:sp>
    <dsp:sp modelId="{4312F58A-A890-453F-9920-740ABBA16829}">
      <dsp:nvSpPr>
        <dsp:cNvPr id="0" name=""/>
        <dsp:cNvSpPr/>
      </dsp:nvSpPr>
      <dsp:spPr>
        <a:xfrm>
          <a:off x="4856073" y="1609953"/>
          <a:ext cx="529132" cy="529132"/>
        </a:xfrm>
        <a:prstGeom prst="ellipse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A7D752-418E-4752-801C-737F7C51F50A}">
      <dsp:nvSpPr>
        <dsp:cNvPr id="0" name=""/>
        <dsp:cNvSpPr/>
      </dsp:nvSpPr>
      <dsp:spPr>
        <a:xfrm>
          <a:off x="5120640" y="1874520"/>
          <a:ext cx="1706880" cy="3573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377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Concentration</a:t>
          </a:r>
          <a:endParaRPr lang="en-US" sz="1900" kern="1200" dirty="0"/>
        </a:p>
      </dsp:txBody>
      <dsp:txXfrm>
        <a:off x="5120640" y="1874520"/>
        <a:ext cx="1706880" cy="3573780"/>
      </dsp:txXfrm>
    </dsp:sp>
    <dsp:sp modelId="{CB01A1FF-0486-4C9C-8B5C-530C3844A074}">
      <dsp:nvSpPr>
        <dsp:cNvPr id="0" name=""/>
        <dsp:cNvSpPr/>
      </dsp:nvSpPr>
      <dsp:spPr>
        <a:xfrm>
          <a:off x="6490411" y="1185367"/>
          <a:ext cx="674217" cy="674217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4842CC-6400-487B-B52E-34189A9E2C7B}">
      <dsp:nvSpPr>
        <dsp:cNvPr id="0" name=""/>
        <dsp:cNvSpPr/>
      </dsp:nvSpPr>
      <dsp:spPr>
        <a:xfrm>
          <a:off x="6827520" y="1522475"/>
          <a:ext cx="1706880" cy="39258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7254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Forced Assimilation</a:t>
          </a:r>
          <a:endParaRPr lang="en-US" sz="1900" kern="1200" dirty="0"/>
        </a:p>
      </dsp:txBody>
      <dsp:txXfrm>
        <a:off x="6827520" y="1522475"/>
        <a:ext cx="1706880" cy="3925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D5727-1A08-4C55-ABD6-2892B8D1444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0B348-C25B-427B-8B40-3D9DA7D021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6964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0B348-C25B-427B-8B40-3D9DA7D0217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8167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0B348-C25B-427B-8B40-3D9DA7D0217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775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7DECE-3604-4C3B-9822-3FB62AC806A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0B348-C25B-427B-8B40-3D9DA7D0217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020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2613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81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757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282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2097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823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978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9274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3470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16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435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6F28D-B7B4-42D1-800C-221DAD972E96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86835-7571-40C4-A582-826214200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330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935"/>
          <a:stretch/>
        </p:blipFill>
        <p:spPr bwMode="auto">
          <a:xfrm>
            <a:off x="0" y="0"/>
            <a:ext cx="52554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0200" y="762000"/>
            <a:ext cx="3505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2"/>
                  </a:solidFill>
                </a:ln>
                <a:latin typeface="Iskoola Pota" pitchFamily="34" charset="0"/>
                <a:cs typeface="Iskoola Pota" pitchFamily="34" charset="0"/>
              </a:rPr>
              <a:t>INDIAN REMOVAL</a:t>
            </a:r>
          </a:p>
          <a:p>
            <a:pPr algn="ctr"/>
            <a:r>
              <a:rPr lang="en-US" sz="4400" b="1" dirty="0" smtClean="0">
                <a:ln>
                  <a:solidFill>
                    <a:schemeClr val="accent2"/>
                  </a:solidFill>
                </a:ln>
                <a:latin typeface="Iskoola Pota" pitchFamily="34" charset="0"/>
                <a:cs typeface="Iskoola Pota" pitchFamily="34" charset="0"/>
              </a:rPr>
              <a:t>&amp; </a:t>
            </a:r>
          </a:p>
          <a:p>
            <a:pPr algn="ctr"/>
            <a:r>
              <a:rPr lang="en-US" sz="4400" b="1" dirty="0" smtClean="0">
                <a:ln>
                  <a:solidFill>
                    <a:schemeClr val="accent2"/>
                  </a:solidFill>
                </a:ln>
                <a:latin typeface="Iskoola Pota" pitchFamily="34" charset="0"/>
                <a:cs typeface="Iskoola Pota" pitchFamily="34" charset="0"/>
              </a:rPr>
              <a:t>TRAILS OF TEARS</a:t>
            </a:r>
            <a:endParaRPr lang="en-US" sz="4400" b="1" dirty="0">
              <a:ln>
                <a:solidFill>
                  <a:schemeClr val="accent2"/>
                </a:solidFill>
              </a:ln>
              <a:latin typeface="Iskoola Pota" pitchFamily="34" charset="0"/>
              <a:cs typeface="Iskoola Pota" pitchFamily="34" charset="0"/>
            </a:endParaRPr>
          </a:p>
        </p:txBody>
      </p:sp>
      <p:pic>
        <p:nvPicPr>
          <p:cNvPr id="1028" name="Picture 4" descr="http://southwesttownship.cherokee.org/Portals/37/Southeast%20Design%20wind%20or%20wav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114800"/>
            <a:ext cx="320849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783128" y="6400800"/>
            <a:ext cx="2895600" cy="365125"/>
          </a:xfrm>
        </p:spPr>
        <p:txBody>
          <a:bodyPr/>
          <a:lstStyle/>
          <a:p>
            <a:r>
              <a:rPr lang="en-US" i="1" dirty="0" smtClean="0"/>
              <a:t>Thomas A. Britten, UTB</a:t>
            </a:r>
          </a:p>
          <a:p>
            <a:r>
              <a:rPr lang="en-US" i="1" dirty="0" smtClean="0"/>
              <a:t>Summer 2012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256085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Iskoola Pota" pitchFamily="34" charset="0"/>
                <a:cs typeface="Iskoola Pota" pitchFamily="34" charset="0"/>
              </a:rPr>
              <a:t>Consequences</a:t>
            </a:r>
            <a:endParaRPr lang="en-US" sz="7200" dirty="0">
              <a:latin typeface="Iskoola Pota" pitchFamily="34" charset="0"/>
              <a:cs typeface="Iskoola Pot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4800600"/>
            <a:ext cx="4038600" cy="1905000"/>
          </a:xfrm>
        </p:spPr>
        <p:txBody>
          <a:bodyPr>
            <a:noAutofit/>
          </a:bodyPr>
          <a:lstStyle/>
          <a:p>
            <a:pPr lvl="1"/>
            <a:r>
              <a:rPr lang="en-US" dirty="0" smtClean="0"/>
              <a:t>Trail of Tears</a:t>
            </a:r>
          </a:p>
          <a:p>
            <a:pPr lvl="1"/>
            <a:r>
              <a:rPr lang="en-US" dirty="0" smtClean="0"/>
              <a:t>Population loss</a:t>
            </a:r>
          </a:p>
          <a:p>
            <a:pPr lvl="1"/>
            <a:r>
              <a:rPr lang="en-US" dirty="0" smtClean="0"/>
              <a:t>Intra-tribal war</a:t>
            </a:r>
          </a:p>
          <a:p>
            <a:pPr lvl="1"/>
            <a:r>
              <a:rPr lang="en-US" dirty="0" smtClean="0"/>
              <a:t>Inter-tribal war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4800600"/>
            <a:ext cx="4038600" cy="19050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Economic losses</a:t>
            </a:r>
          </a:p>
          <a:p>
            <a:r>
              <a:rPr lang="en-US" dirty="0"/>
              <a:t>Slavery expanded</a:t>
            </a:r>
          </a:p>
          <a:p>
            <a:r>
              <a:rPr lang="en-US" dirty="0"/>
              <a:t>Impact on US reputation</a:t>
            </a:r>
          </a:p>
          <a:p>
            <a:r>
              <a:rPr lang="en-US" dirty="0"/>
              <a:t>Only a temporary </a:t>
            </a:r>
            <a:r>
              <a:rPr lang="en-US" dirty="0" smtClean="0"/>
              <a:t>“solution”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6731508" cy="32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8514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7036"/>
            <a:ext cx="8763000" cy="642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304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taospaint.com/WoodysBlog09/trail_of_tears_map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04366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0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75" t="16131"/>
          <a:stretch/>
        </p:blipFill>
        <p:spPr bwMode="auto">
          <a:xfrm>
            <a:off x="1524000" y="-9236"/>
            <a:ext cx="5943600" cy="665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038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9067800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Iskoola Pota" pitchFamily="34" charset="0"/>
                <a:cs typeface="Iskoola Pota" pitchFamily="34" charset="0"/>
              </a:rPr>
              <a:t>Sovereignty &amp; Treaty Rights</a:t>
            </a:r>
            <a:endParaRPr lang="en-US" sz="6000" dirty="0">
              <a:latin typeface="Iskoola Pota" pitchFamily="34" charset="0"/>
              <a:cs typeface="Iskoola Pota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5764" y="4524375"/>
            <a:ext cx="523875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7200" y="1447800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latin typeface="Iskoola Pota" pitchFamily="34" charset="0"/>
                <a:cs typeface="Iskoola Pota" pitchFamily="34" charset="0"/>
              </a:rPr>
              <a:t>Native Americans the only group in American history to assert treaty rights and to prefer sovereignty and independence over equality and civil rights.</a:t>
            </a:r>
            <a:endParaRPr lang="en-US" sz="3600" i="1" dirty="0">
              <a:latin typeface="Iskoola Pota" pitchFamily="34" charset="0"/>
              <a:cs typeface="Iskoola Po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8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Iskoola Pota" pitchFamily="34" charset="0"/>
                <a:cs typeface="Iskoola Pota" pitchFamily="34" charset="0"/>
              </a:rPr>
              <a:t>The Land</a:t>
            </a:r>
            <a:endParaRPr lang="en-US" sz="7200" dirty="0">
              <a:latin typeface="Iskoola Pota" pitchFamily="34" charset="0"/>
              <a:cs typeface="Iskoola Pota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155756235"/>
              </p:ext>
            </p:extLst>
          </p:nvPr>
        </p:nvGraphicFramePr>
        <p:xfrm>
          <a:off x="228600" y="1600200"/>
          <a:ext cx="87630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8422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597223">
            <a:off x="142931" y="930579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Iskoola Pota" pitchFamily="34" charset="0"/>
                <a:cs typeface="Iskoola Pota" pitchFamily="34" charset="0"/>
              </a:rPr>
              <a:t>Solving the “</a:t>
            </a:r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rPr>
              <a:t>Indian Problem</a:t>
            </a:r>
            <a:r>
              <a:rPr lang="en-US" sz="4800" dirty="0" smtClean="0">
                <a:latin typeface="Iskoola Pota" pitchFamily="34" charset="0"/>
                <a:cs typeface="Iskoola Pota" pitchFamily="34" charset="0"/>
              </a:rPr>
              <a:t>”</a:t>
            </a:r>
            <a:endParaRPr lang="en-US" sz="4800" dirty="0">
              <a:latin typeface="Iskoola Pota" pitchFamily="34" charset="0"/>
              <a:cs typeface="Iskoola Pota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3135006210"/>
              </p:ext>
            </p:extLst>
          </p:nvPr>
        </p:nvGraphicFramePr>
        <p:xfrm>
          <a:off x="381000" y="914400"/>
          <a:ext cx="8534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9126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52400"/>
            <a:ext cx="6781800" cy="6858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Iskoola Pota" pitchFamily="34" charset="0"/>
                <a:cs typeface="Iskoola Pota" pitchFamily="34" charset="0"/>
              </a:rPr>
              <a:t>Arguments for Removal</a:t>
            </a:r>
            <a:endParaRPr lang="en-US" dirty="0">
              <a:latin typeface="Iskoola Pota" pitchFamily="34" charset="0"/>
              <a:cs typeface="Iskoola Pot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81018" y="838200"/>
            <a:ext cx="7462982" cy="5791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eliminate </a:t>
            </a:r>
            <a:r>
              <a:rPr lang="en-US" dirty="0" smtClean="0"/>
              <a:t>foreign threats </a:t>
            </a:r>
            <a:r>
              <a:rPr lang="en-US" dirty="0"/>
              <a:t>to the southern Gulf Coast </a:t>
            </a:r>
            <a:endParaRPr lang="en-US" dirty="0" smtClean="0"/>
          </a:p>
          <a:p>
            <a:r>
              <a:rPr lang="en-US" dirty="0"/>
              <a:t>Indians are “subjects” of the US—</a:t>
            </a:r>
            <a:r>
              <a:rPr lang="en-US" b="1" dirty="0"/>
              <a:t>not</a:t>
            </a:r>
            <a:r>
              <a:rPr lang="en-US" dirty="0"/>
              <a:t> sovereign </a:t>
            </a:r>
            <a:r>
              <a:rPr lang="en-US" dirty="0" smtClean="0"/>
              <a:t>nations</a:t>
            </a:r>
          </a:p>
          <a:p>
            <a:r>
              <a:rPr lang="en-US" dirty="0" smtClean="0"/>
              <a:t>Indians </a:t>
            </a:r>
            <a:r>
              <a:rPr lang="en-US" dirty="0"/>
              <a:t>would not assimilate as long as they were treated as sovereign</a:t>
            </a:r>
          </a:p>
          <a:p>
            <a:r>
              <a:rPr lang="en-US" dirty="0"/>
              <a:t>only reason the </a:t>
            </a:r>
            <a:r>
              <a:rPr lang="en-US" dirty="0" err="1"/>
              <a:t>gov’t</a:t>
            </a:r>
            <a:r>
              <a:rPr lang="en-US" dirty="0"/>
              <a:t> had treated with Indians as sovereign was due to weakness!</a:t>
            </a:r>
          </a:p>
          <a:p>
            <a:r>
              <a:rPr lang="en-US" dirty="0"/>
              <a:t>Indians possessed more land than they needed</a:t>
            </a:r>
          </a:p>
          <a:p>
            <a:r>
              <a:rPr lang="en-US" dirty="0"/>
              <a:t>permitting Indians to roam around only resulted in violence and conflict with </a:t>
            </a:r>
            <a:r>
              <a:rPr lang="en-US" dirty="0" smtClean="0"/>
              <a:t>whites</a:t>
            </a:r>
          </a:p>
          <a:p>
            <a:r>
              <a:rPr lang="en-US" dirty="0"/>
              <a:t>removal necessary to protect and preserve tribes</a:t>
            </a:r>
          </a:p>
          <a:p>
            <a:r>
              <a:rPr lang="en-US" dirty="0"/>
              <a:t>sovereign Indian nations residing within states inconsistent with a strong </a:t>
            </a:r>
            <a:r>
              <a:rPr lang="en-US" dirty="0" smtClean="0"/>
              <a:t>nation; a state within a state???</a:t>
            </a:r>
          </a:p>
          <a:p>
            <a:r>
              <a:rPr lang="en-US" dirty="0" smtClean="0"/>
              <a:t>States have sovereignty over their lands and people</a:t>
            </a:r>
          </a:p>
          <a:p>
            <a:r>
              <a:rPr lang="en-US" dirty="0" smtClean="0"/>
              <a:t>Jefferson’s 1802 pact with Georgia</a:t>
            </a:r>
          </a:p>
          <a:p>
            <a:r>
              <a:rPr lang="en-US" dirty="0" smtClean="0"/>
              <a:t>Migration/relocation part of the American experience!</a:t>
            </a:r>
            <a:endParaRPr lang="en-US" dirty="0"/>
          </a:p>
          <a:p>
            <a:r>
              <a:rPr lang="en-US" i="1" dirty="0" smtClean="0">
                <a:latin typeface="Plantagenet Cherokee" pitchFamily="18" charset="0"/>
              </a:rPr>
              <a:t>“General </a:t>
            </a:r>
            <a:r>
              <a:rPr lang="en-US" i="1" dirty="0">
                <a:latin typeface="Plantagenet Cherokee" pitchFamily="18" charset="0"/>
              </a:rPr>
              <a:t>Jackson’s commitment to the principle of removal resulted primarily from his concern for the integrity and safety of the American nation.”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31" r="38269"/>
          <a:stretch/>
        </p:blipFill>
        <p:spPr bwMode="auto">
          <a:xfrm>
            <a:off x="-10998" y="0"/>
            <a:ext cx="1692016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838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Iskoola Pota" pitchFamily="34" charset="0"/>
                <a:cs typeface="Iskoola Pota" pitchFamily="34" charset="0"/>
              </a:rPr>
              <a:t>Defining Sovereignty</a:t>
            </a:r>
            <a:endParaRPr lang="en-US" sz="6600" dirty="0">
              <a:latin typeface="Iskoola Pota" pitchFamily="34" charset="0"/>
              <a:cs typeface="Iskoola Pota" pitchFamily="34" charset="0"/>
            </a:endParaRPr>
          </a:p>
        </p:txBody>
      </p:sp>
      <p:pic>
        <p:nvPicPr>
          <p:cNvPr id="2050" name="Picture 2" descr="http://www.simplyangel.com/angelfiles/Graphics/CherokeeSea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7580" y="1371600"/>
            <a:ext cx="2509981" cy="250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tateistics.com/images/seals/g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1891" y="1905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statesymbolsusa.org/IMAGES/US-GreatSeal-Obverse600p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2212108" cy="221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457200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Were the people sovereign—and by extension the national government?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941332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Were states sovereign? If so, over what? (the people and land)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3340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Were Indian tribes sovereign nations? If not, what were they?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703332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Did the US government’s 1802 promise to Georgia outweigh Cherokee sovereignty?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72664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Must states obey the U.S. Supreme Court?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61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297</Words>
  <Application>Microsoft Office PowerPoint</Application>
  <PresentationFormat>On-screen Show (4:3)</PresentationFormat>
  <Paragraphs>53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Sovereignty &amp; Treaty Rights</vt:lpstr>
      <vt:lpstr>The Land</vt:lpstr>
      <vt:lpstr>Solving the “Indian Problem”</vt:lpstr>
      <vt:lpstr>Arguments for Removal</vt:lpstr>
      <vt:lpstr>Defining Sovereignty</vt:lpstr>
      <vt:lpstr>Consequences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Dad</dc:creator>
  <cp:lastModifiedBy>prov</cp:lastModifiedBy>
  <cp:revision>25</cp:revision>
  <dcterms:created xsi:type="dcterms:W3CDTF">2012-05-13T16:11:25Z</dcterms:created>
  <dcterms:modified xsi:type="dcterms:W3CDTF">2012-05-31T17:13:44Z</dcterms:modified>
</cp:coreProperties>
</file>